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5"/>
  </p:notesMasterIdLst>
  <p:sldIdLst>
    <p:sldId id="257" r:id="rId2"/>
    <p:sldId id="347" r:id="rId3"/>
    <p:sldId id="349" r:id="rId4"/>
    <p:sldId id="356" r:id="rId5"/>
    <p:sldId id="339" r:id="rId6"/>
    <p:sldId id="357" r:id="rId7"/>
    <p:sldId id="358" r:id="rId8"/>
    <p:sldId id="340" r:id="rId9"/>
    <p:sldId id="341" r:id="rId10"/>
    <p:sldId id="344" r:id="rId11"/>
    <p:sldId id="354" r:id="rId12"/>
    <p:sldId id="355" r:id="rId13"/>
    <p:sldId id="346" r:id="rId14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6520" autoAdjust="0"/>
    <p:restoredTop sz="85885" autoAdjust="0"/>
  </p:normalViewPr>
  <p:slideViewPr>
    <p:cSldViewPr>
      <p:cViewPr>
        <p:scale>
          <a:sx n="87" d="100"/>
          <a:sy n="87" d="100"/>
        </p:scale>
        <p:origin x="-1430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6168E1-4775-42D5-8ECE-DAE2D06371BA}" type="datetimeFigureOut">
              <a:rPr lang="en-US" smtClean="0"/>
              <a:pPr/>
              <a:t>7/29/2010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0EF9FF-BB5C-44B2-B1C8-5B480618E89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EF9FF-BB5C-44B2-B1C8-5B480618E89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EF9FF-BB5C-44B2-B1C8-5B480618E89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EF9FF-BB5C-44B2-B1C8-5B480618E892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EF9FF-BB5C-44B2-B1C8-5B480618E89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EF9FF-BB5C-44B2-B1C8-5B480618E89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EF9FF-BB5C-44B2-B1C8-5B480618E89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EF9FF-BB5C-44B2-B1C8-5B480618E89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EF9FF-BB5C-44B2-B1C8-5B480618E892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B2D54-5A09-47C6-85FF-BA4F8CEE8135}" type="datetime8">
              <a:rPr lang="he-IL" smtClean="0"/>
              <a:pPr/>
              <a:t>29 יולי 10</a:t>
            </a:fld>
            <a:endParaRPr lang="he-I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PODC 2010</a:t>
            </a:r>
            <a:endParaRPr lang="he-IL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E8284-5CB4-4ABF-A823-0D92ED4C7BC2}" type="datetime8">
              <a:rPr lang="he-IL" smtClean="0"/>
              <a:pPr/>
              <a:t>29 יולי 10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PODC 2010</a:t>
            </a: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20201-E46E-425A-BB6B-3B4BD86FA572}" type="datetime8">
              <a:rPr lang="he-IL" smtClean="0"/>
              <a:pPr/>
              <a:t>29 יולי 10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PODC 2010</a:t>
            </a:r>
            <a:endParaRPr lang="he-IL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46949-B140-45B8-84E8-5206890D994F}" type="datetime8">
              <a:rPr lang="he-IL" smtClean="0"/>
              <a:pPr/>
              <a:t>29 יולי 10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PODC 2010</a:t>
            </a:r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375934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PODC 2010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24F2A-B960-4E7E-867B-F00C023A5180}" type="datetime8">
              <a:rPr lang="he-IL" smtClean="0"/>
              <a:pPr/>
              <a:t>29 יולי 10</a:t>
            </a:fld>
            <a:endParaRPr lang="he-IL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C837CC15-04C6-43A4-A872-58A2591B7971}" type="datetime8">
              <a:rPr lang="he-IL" smtClean="0"/>
              <a:pPr/>
              <a:t>29 יולי 10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PODC 2010</a:t>
            </a:r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7EBC9-FB1D-4EC2-BB49-A881D662D9DD}" type="datetime8">
              <a:rPr lang="he-IL" smtClean="0"/>
              <a:pPr/>
              <a:t>29 יולי 10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r>
              <a:rPr lang="en-US" smtClean="0"/>
              <a:t>PODC 2010</a:t>
            </a:r>
            <a:endParaRPr lang="he-IL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8ADEF-A35B-4659-A6FC-2BBC1858986E}" type="datetime8">
              <a:rPr lang="he-IL" smtClean="0"/>
              <a:pPr/>
              <a:t>29 יולי 10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PODC 2010</a:t>
            </a:r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584779-9A54-46C9-A967-1D193ED76EDD}" type="datetime8">
              <a:rPr lang="he-IL" smtClean="0"/>
              <a:pPr/>
              <a:t>29 יולי 10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PODC 2010</a:t>
            </a:r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99598-EFD9-4856-89B0-F223ADE5344A}" type="datetime8">
              <a:rPr lang="he-IL" smtClean="0"/>
              <a:pPr/>
              <a:t>29 יולי 10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r>
              <a:rPr lang="en-US" smtClean="0"/>
              <a:t>PODC 2010</a:t>
            </a:r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34A7314A-54F0-4B0E-8684-F721EE73D2BF}" type="datetime8">
              <a:rPr lang="he-IL" smtClean="0"/>
              <a:pPr/>
              <a:t>29 יולי 10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r>
              <a:rPr lang="en-US" smtClean="0"/>
              <a:t>PODC 2010</a:t>
            </a:r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38CA66C6-C666-48A9-A86E-D8E68C4CAAB7}" type="datetime8">
              <a:rPr lang="he-IL" smtClean="0"/>
              <a:pPr/>
              <a:t>29 יולי 10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PODC 2010</a:t>
            </a:r>
            <a:endParaRPr lang="he-IL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28728" y="3214686"/>
            <a:ext cx="6400800" cy="1752600"/>
          </a:xfrm>
        </p:spPr>
        <p:txBody>
          <a:bodyPr/>
          <a:lstStyle/>
          <a:p>
            <a:r>
              <a:rPr lang="en-US" dirty="0"/>
              <a:t>Dmitri </a:t>
            </a:r>
            <a:r>
              <a:rPr lang="en-US" dirty="0" smtClean="0"/>
              <a:t>Perelman</a:t>
            </a:r>
          </a:p>
          <a:p>
            <a:r>
              <a:rPr lang="en-US" dirty="0" err="1" smtClean="0"/>
              <a:t>Rui</a:t>
            </a:r>
            <a:r>
              <a:rPr lang="en-US" dirty="0" smtClean="0"/>
              <a:t> Fan</a:t>
            </a:r>
          </a:p>
          <a:p>
            <a:r>
              <a:rPr lang="en-US" dirty="0" err="1" smtClean="0"/>
              <a:t>Idit</a:t>
            </a:r>
            <a:r>
              <a:rPr lang="en-US" dirty="0" smtClean="0"/>
              <a:t> </a:t>
            </a:r>
            <a:r>
              <a:rPr lang="en-US" dirty="0" err="1"/>
              <a:t>Keidar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PODC 2010</a:t>
            </a:r>
            <a:endParaRPr lang="he-IL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0034" y="571480"/>
            <a:ext cx="8143932" cy="1404926"/>
          </a:xfrm>
        </p:spPr>
        <p:txBody>
          <a:bodyPr>
            <a:normAutofit/>
          </a:bodyPr>
          <a:lstStyle/>
          <a:p>
            <a:r>
              <a:rPr lang="en-US" sz="4000" dirty="0" smtClean="0"/>
              <a:t>On Maintaining Multiple Versions in STM</a:t>
            </a:r>
            <a:endParaRPr lang="en-US" sz="4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1</a:t>
            </a:fld>
            <a:endParaRPr lang="he-IL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5286388"/>
            <a:ext cx="2286016" cy="976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Useless Prefix (UP) </a:t>
            </a:r>
            <a:r>
              <a:rPr lang="en-US" dirty="0" smtClean="0"/>
              <a:t>GC – GC compromise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73360" y="6050808"/>
            <a:ext cx="3581400" cy="365760"/>
          </a:xfrm>
        </p:spPr>
        <p:txBody>
          <a:bodyPr/>
          <a:lstStyle/>
          <a:p>
            <a:r>
              <a:rPr lang="en-US" smtClean="0"/>
              <a:t>PODC 2010</a:t>
            </a:r>
            <a:endParaRPr lang="he-IL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752" y="1527048"/>
            <a:ext cx="8503920" cy="204596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Space optimality is impossible – what guarantees can we give?</a:t>
            </a:r>
          </a:p>
          <a:p>
            <a:r>
              <a:rPr lang="en-US" dirty="0" smtClean="0"/>
              <a:t>Useless Prefix GC property – the algorithm is allowed to keep version </a:t>
            </a:r>
            <a:r>
              <a:rPr lang="en-US" dirty="0" err="1" smtClean="0"/>
              <a:t>o</a:t>
            </a:r>
            <a:r>
              <a:rPr lang="en-US" baseline="-25000" dirty="0" err="1" smtClean="0"/>
              <a:t>i</a:t>
            </a:r>
            <a:r>
              <a:rPr lang="en-US" baseline="30000" dirty="0" err="1" smtClean="0"/>
              <a:t>j</a:t>
            </a:r>
            <a:r>
              <a:rPr lang="en-US" baseline="30000" dirty="0" smtClean="0"/>
              <a:t> </a:t>
            </a:r>
            <a:r>
              <a:rPr lang="en-US" dirty="0" smtClean="0"/>
              <a:t> only if:</a:t>
            </a:r>
          </a:p>
          <a:p>
            <a:pPr lvl="1"/>
            <a:r>
              <a:rPr lang="en-US" dirty="0" smtClean="0"/>
              <a:t>there might be a </a:t>
            </a:r>
            <a:r>
              <a:rPr lang="en-US" dirty="0" err="1" smtClean="0"/>
              <a:t>txn</a:t>
            </a:r>
            <a:r>
              <a:rPr lang="en-US" dirty="0" smtClean="0"/>
              <a:t> that can read </a:t>
            </a:r>
            <a:r>
              <a:rPr lang="en-US" dirty="0" err="1" smtClean="0"/>
              <a:t>o</a:t>
            </a:r>
            <a:r>
              <a:rPr lang="en-US" baseline="-25000" dirty="0" err="1" smtClean="0"/>
              <a:t>i</a:t>
            </a:r>
            <a:r>
              <a:rPr lang="en-US" baseline="30000" dirty="0" err="1" smtClean="0"/>
              <a:t>j</a:t>
            </a:r>
            <a:r>
              <a:rPr lang="en-US" baseline="30000" dirty="0" smtClean="0"/>
              <a:t> </a:t>
            </a:r>
            <a:r>
              <a:rPr lang="en-US" dirty="0" smtClean="0"/>
              <a:t>and cannot read any future version of object </a:t>
            </a:r>
            <a:r>
              <a:rPr lang="en-US" dirty="0" err="1" smtClean="0"/>
              <a:t>o</a:t>
            </a:r>
            <a:r>
              <a:rPr lang="en-US" baseline="-25000" dirty="0" err="1" smtClean="0"/>
              <a:t>i</a:t>
            </a:r>
            <a:endParaRPr lang="en-US" baseline="300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10</a:t>
            </a:fld>
            <a:endParaRPr lang="he-IL"/>
          </a:p>
        </p:txBody>
      </p:sp>
      <p:cxnSp>
        <p:nvCxnSpPr>
          <p:cNvPr id="97" name="Straight Connector 96"/>
          <p:cNvCxnSpPr/>
          <p:nvPr/>
        </p:nvCxnSpPr>
        <p:spPr>
          <a:xfrm>
            <a:off x="3275856" y="4077072"/>
            <a:ext cx="295232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3275856" y="4577134"/>
            <a:ext cx="2952328" cy="399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9" name="Oval 98"/>
          <p:cNvSpPr/>
          <p:nvPr/>
        </p:nvSpPr>
        <p:spPr>
          <a:xfrm>
            <a:off x="3931338" y="4002784"/>
            <a:ext cx="142875" cy="14287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cxnSp>
        <p:nvCxnSpPr>
          <p:cNvPr id="100" name="Straight Connector 99"/>
          <p:cNvCxnSpPr>
            <a:stCxn id="99" idx="5"/>
            <a:endCxn id="106" idx="1"/>
          </p:cNvCxnSpPr>
          <p:nvPr/>
        </p:nvCxnSpPr>
        <p:spPr>
          <a:xfrm rot="16200000" flipH="1">
            <a:off x="4731950" y="3446073"/>
            <a:ext cx="399039" cy="175636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1" name="TextBox 100"/>
          <p:cNvSpPr txBox="1">
            <a:spLocks noChangeArrowheads="1"/>
          </p:cNvSpPr>
          <p:nvPr/>
        </p:nvSpPr>
        <p:spPr bwMode="auto">
          <a:xfrm>
            <a:off x="2850406" y="3862759"/>
            <a:ext cx="409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rbel" pitchFamily="34" charset="0"/>
                <a:cs typeface="Miriam" pitchFamily="2" charset="-79"/>
              </a:rPr>
              <a:t>o1</a:t>
            </a:r>
            <a:endParaRPr lang="he-IL">
              <a:latin typeface="Corbel" pitchFamily="34" charset="0"/>
              <a:cs typeface="Miriam" pitchFamily="2" charset="-79"/>
            </a:endParaRPr>
          </a:p>
        </p:txBody>
      </p:sp>
      <p:sp>
        <p:nvSpPr>
          <p:cNvPr id="102" name="TextBox 101"/>
          <p:cNvSpPr txBox="1">
            <a:spLocks noChangeArrowheads="1"/>
          </p:cNvSpPr>
          <p:nvPr/>
        </p:nvSpPr>
        <p:spPr bwMode="auto">
          <a:xfrm>
            <a:off x="2836119" y="4362822"/>
            <a:ext cx="423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rbel" pitchFamily="34" charset="0"/>
                <a:cs typeface="Miriam" pitchFamily="2" charset="-79"/>
              </a:rPr>
              <a:t>o2</a:t>
            </a:r>
            <a:endParaRPr lang="he-IL">
              <a:latin typeface="Corbel" pitchFamily="34" charset="0"/>
              <a:cs typeface="Miriam" pitchFamily="2" charset="-79"/>
            </a:endParaRPr>
          </a:p>
        </p:txBody>
      </p:sp>
      <p:sp>
        <p:nvSpPr>
          <p:cNvPr id="103" name="Oval 102"/>
          <p:cNvSpPr/>
          <p:nvPr/>
        </p:nvSpPr>
        <p:spPr>
          <a:xfrm>
            <a:off x="4359963" y="4002784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04" name="Oval 103"/>
          <p:cNvSpPr/>
          <p:nvPr/>
        </p:nvSpPr>
        <p:spPr>
          <a:xfrm>
            <a:off x="4574280" y="4502850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cxnSp>
        <p:nvCxnSpPr>
          <p:cNvPr id="105" name="Straight Connector 104"/>
          <p:cNvCxnSpPr>
            <a:stCxn id="103" idx="5"/>
            <a:endCxn id="104" idx="0"/>
          </p:cNvCxnSpPr>
          <p:nvPr/>
        </p:nvCxnSpPr>
        <p:spPr>
          <a:xfrm rot="16200000" flipH="1">
            <a:off x="4374759" y="4231890"/>
            <a:ext cx="378115" cy="16380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6" name="Oval 105"/>
          <p:cNvSpPr/>
          <p:nvPr/>
        </p:nvSpPr>
        <p:spPr>
          <a:xfrm>
            <a:off x="5788726" y="4502850"/>
            <a:ext cx="142875" cy="14287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08" name="Oval 107"/>
          <p:cNvSpPr/>
          <p:nvPr/>
        </p:nvSpPr>
        <p:spPr>
          <a:xfrm>
            <a:off x="3410182" y="4511970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09" name="Oval 108"/>
          <p:cNvSpPr/>
          <p:nvPr/>
        </p:nvSpPr>
        <p:spPr>
          <a:xfrm>
            <a:off x="4788594" y="4502850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10" name="Oval 109"/>
          <p:cNvSpPr/>
          <p:nvPr/>
        </p:nvSpPr>
        <p:spPr>
          <a:xfrm>
            <a:off x="5002908" y="4502850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11" name="Oval 110"/>
          <p:cNvSpPr/>
          <p:nvPr/>
        </p:nvSpPr>
        <p:spPr>
          <a:xfrm>
            <a:off x="5217222" y="4502850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12" name="Oval 111"/>
          <p:cNvSpPr/>
          <p:nvPr/>
        </p:nvSpPr>
        <p:spPr>
          <a:xfrm>
            <a:off x="5431536" y="4502850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13" name="Left Brace 112"/>
          <p:cNvSpPr/>
          <p:nvPr/>
        </p:nvSpPr>
        <p:spPr>
          <a:xfrm rot="16200000">
            <a:off x="4824313" y="4395693"/>
            <a:ext cx="285752" cy="785818"/>
          </a:xfrm>
          <a:prstGeom prst="leftBrace">
            <a:avLst>
              <a:gd name="adj1" fmla="val 8333"/>
              <a:gd name="adj2" fmla="val 50000"/>
            </a:avLst>
          </a:prstGeom>
          <a:ln>
            <a:solidFill>
              <a:srgbClr val="7030A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4" name="TextBox 113"/>
          <p:cNvSpPr txBox="1"/>
          <p:nvPr/>
        </p:nvSpPr>
        <p:spPr>
          <a:xfrm>
            <a:off x="3779912" y="3717032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 smtClean="0"/>
              <a:t>T1</a:t>
            </a:r>
            <a:endParaRPr lang="en-US" dirty="0"/>
          </a:p>
        </p:txBody>
      </p:sp>
      <p:sp>
        <p:nvSpPr>
          <p:cNvPr id="115" name="TextBox 114"/>
          <p:cNvSpPr txBox="1"/>
          <p:nvPr/>
        </p:nvSpPr>
        <p:spPr>
          <a:xfrm>
            <a:off x="4217090" y="3717032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 smtClean="0"/>
              <a:t>T2</a:t>
            </a:r>
            <a:endParaRPr lang="en-US" dirty="0"/>
          </a:p>
        </p:txBody>
      </p:sp>
      <p:cxnSp>
        <p:nvCxnSpPr>
          <p:cNvPr id="116" name="Straight Connector 115"/>
          <p:cNvCxnSpPr/>
          <p:nvPr/>
        </p:nvCxnSpPr>
        <p:spPr>
          <a:xfrm rot="16200000" flipH="1">
            <a:off x="4572000" y="4509120"/>
            <a:ext cx="142876" cy="142876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 rot="5400000">
            <a:off x="4572000" y="4509120"/>
            <a:ext cx="142876" cy="142876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Freeform 117"/>
          <p:cNvSpPr/>
          <p:nvPr/>
        </p:nvSpPr>
        <p:spPr>
          <a:xfrm>
            <a:off x="3923928" y="4581128"/>
            <a:ext cx="1872208" cy="432048"/>
          </a:xfrm>
          <a:custGeom>
            <a:avLst/>
            <a:gdLst>
              <a:gd name="connsiteX0" fmla="*/ 969819 w 969819"/>
              <a:gd name="connsiteY0" fmla="*/ 46182 h 358679"/>
              <a:gd name="connsiteX1" fmla="*/ 544946 w 969819"/>
              <a:gd name="connsiteY1" fmla="*/ 350982 h 358679"/>
              <a:gd name="connsiteX2" fmla="*/ 0 w 969819"/>
              <a:gd name="connsiteY2" fmla="*/ 0 h 358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9819" h="358679">
                <a:moveTo>
                  <a:pt x="969819" y="46182"/>
                </a:moveTo>
                <a:cubicBezTo>
                  <a:pt x="838201" y="202430"/>
                  <a:pt x="706583" y="358679"/>
                  <a:pt x="544946" y="350982"/>
                </a:cubicBezTo>
                <a:cubicBezTo>
                  <a:pt x="383310" y="343285"/>
                  <a:pt x="191655" y="171642"/>
                  <a:pt x="0" y="0"/>
                </a:cubicBezTo>
              </a:path>
            </a:pathLst>
          </a:custGeom>
          <a:ln>
            <a:solidFill>
              <a:schemeClr val="accent2">
                <a:lumMod val="50000"/>
              </a:schemeClr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cxnSp>
        <p:nvCxnSpPr>
          <p:cNvPr id="119" name="Straight Connector 118"/>
          <p:cNvCxnSpPr/>
          <p:nvPr/>
        </p:nvCxnSpPr>
        <p:spPr>
          <a:xfrm rot="16200000" flipH="1">
            <a:off x="4788024" y="4509120"/>
            <a:ext cx="142876" cy="142876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Connector 119"/>
          <p:cNvCxnSpPr/>
          <p:nvPr/>
        </p:nvCxnSpPr>
        <p:spPr>
          <a:xfrm rot="5400000">
            <a:off x="4788024" y="4509120"/>
            <a:ext cx="142876" cy="142876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/>
          <p:nvPr/>
        </p:nvCxnSpPr>
        <p:spPr>
          <a:xfrm rot="16200000" flipH="1">
            <a:off x="5004048" y="4509120"/>
            <a:ext cx="142876" cy="142876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 rot="5400000">
            <a:off x="5004048" y="4509120"/>
            <a:ext cx="142876" cy="142876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 rot="16200000" flipH="1">
            <a:off x="5220072" y="4509120"/>
            <a:ext cx="142876" cy="142876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 rot="5400000">
            <a:off x="5220072" y="4509120"/>
            <a:ext cx="142876" cy="142876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Rounded Rectangular Callout 124"/>
          <p:cNvSpPr/>
          <p:nvPr/>
        </p:nvSpPr>
        <p:spPr>
          <a:xfrm>
            <a:off x="899592" y="4869160"/>
            <a:ext cx="1800200" cy="648072"/>
          </a:xfrm>
          <a:prstGeom prst="wedgeRoundRectCallout">
            <a:avLst>
              <a:gd name="adj1" fmla="val 91141"/>
              <a:gd name="adj2" fmla="val -85155"/>
              <a:gd name="adj3" fmla="val 16667"/>
            </a:avLst>
          </a:prstGeom>
          <a:ln w="1270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0"/>
            <a:r>
              <a:rPr lang="en-US" sz="1400" dirty="0" smtClean="0">
                <a:solidFill>
                  <a:schemeClr val="tx1"/>
                </a:solidFill>
              </a:rPr>
              <a:t>T1 cannot read the following versions – has to be kept</a:t>
            </a:r>
            <a:endParaRPr lang="he-IL" dirty="0">
              <a:solidFill>
                <a:schemeClr val="tx1"/>
              </a:solidFill>
            </a:endParaRPr>
          </a:p>
        </p:txBody>
      </p:sp>
      <p:cxnSp>
        <p:nvCxnSpPr>
          <p:cNvPr id="126" name="Straight Connector 125"/>
          <p:cNvCxnSpPr/>
          <p:nvPr/>
        </p:nvCxnSpPr>
        <p:spPr>
          <a:xfrm flipV="1">
            <a:off x="3275856" y="5157192"/>
            <a:ext cx="2952328" cy="285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7" name="TextBox 126"/>
          <p:cNvSpPr txBox="1">
            <a:spLocks noChangeArrowheads="1"/>
          </p:cNvSpPr>
          <p:nvPr/>
        </p:nvSpPr>
        <p:spPr bwMode="auto">
          <a:xfrm>
            <a:off x="2836119" y="4945730"/>
            <a:ext cx="423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smtClean="0">
                <a:latin typeface="Corbel" pitchFamily="34" charset="0"/>
                <a:cs typeface="Miriam" pitchFamily="2" charset="-79"/>
              </a:rPr>
              <a:t>o3</a:t>
            </a:r>
            <a:endParaRPr lang="he-IL" dirty="0">
              <a:latin typeface="Corbel" pitchFamily="34" charset="0"/>
              <a:cs typeface="Miriam" pitchFamily="2" charset="-79"/>
            </a:endParaRPr>
          </a:p>
        </p:txBody>
      </p:sp>
      <p:sp>
        <p:nvSpPr>
          <p:cNvPr id="128" name="Oval 127"/>
          <p:cNvSpPr/>
          <p:nvPr/>
        </p:nvSpPr>
        <p:spPr>
          <a:xfrm>
            <a:off x="3419872" y="5088034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29" name="Oval 128"/>
          <p:cNvSpPr/>
          <p:nvPr/>
        </p:nvSpPr>
        <p:spPr>
          <a:xfrm>
            <a:off x="4869722" y="5085184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30" name="Rounded Rectangular Callout 129"/>
          <p:cNvSpPr/>
          <p:nvPr/>
        </p:nvSpPr>
        <p:spPr>
          <a:xfrm>
            <a:off x="2493458" y="5589240"/>
            <a:ext cx="2078542" cy="720080"/>
          </a:xfrm>
          <a:prstGeom prst="wedgeRoundRectCallout">
            <a:avLst>
              <a:gd name="adj1" fmla="val 2200"/>
              <a:gd name="adj2" fmla="val -103877"/>
              <a:gd name="adj3" fmla="val 16667"/>
            </a:avLst>
          </a:prstGeom>
          <a:ln w="1270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0"/>
            <a:r>
              <a:rPr lang="en-US" sz="1400" dirty="0" smtClean="0">
                <a:solidFill>
                  <a:schemeClr val="tx1"/>
                </a:solidFill>
              </a:rPr>
              <a:t>T1 can read the latest one – should be removed</a:t>
            </a:r>
            <a:endParaRPr lang="he-IL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101" grpId="0"/>
      <p:bldP spid="102" grpId="0"/>
      <p:bldP spid="103" grpId="0" animBg="1"/>
      <p:bldP spid="104" grpId="0" animBg="1"/>
      <p:bldP spid="106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/>
      <p:bldP spid="115" grpId="0"/>
      <p:bldP spid="118" grpId="0" animBg="1"/>
      <p:bldP spid="125" grpId="0" animBg="1"/>
      <p:bldP spid="127" grpId="0"/>
      <p:bldP spid="128" grpId="0" animBg="1"/>
      <p:bldP spid="129" grpId="0" animBg="1"/>
      <p:bldP spid="13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UP-</a:t>
            </a:r>
            <a:r>
              <a:rPr lang="en-US" dirty="0" err="1" smtClean="0"/>
              <a:t>Multiversioning</a:t>
            </a:r>
            <a:r>
              <a:rPr lang="en-US" dirty="0" smtClean="0"/>
              <a:t> – concept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PODC 2010</a:t>
            </a:r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11</a:t>
            </a:fld>
            <a:endParaRPr lang="he-IL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638256"/>
          </a:xfrm>
        </p:spPr>
        <p:txBody>
          <a:bodyPr>
            <a:normAutofit/>
          </a:bodyPr>
          <a:lstStyle/>
          <a:p>
            <a:r>
              <a:rPr lang="en-US" dirty="0" smtClean="0"/>
              <a:t>MV-permissive STM that satisfies useless-prefix GC</a:t>
            </a:r>
          </a:p>
          <a:p>
            <a:endParaRPr lang="en-US" dirty="0" smtClean="0"/>
          </a:p>
          <a:p>
            <a:r>
              <a:rPr lang="en-US" dirty="0" smtClean="0"/>
              <a:t>Read-only txns read the “latest possible” version</a:t>
            </a:r>
          </a:p>
          <a:p>
            <a:pPr lvl="1"/>
            <a:r>
              <a:rPr lang="en-US" dirty="0" smtClean="0"/>
              <a:t>one, which is over-written by the earliest following update </a:t>
            </a:r>
            <a:r>
              <a:rPr lang="en-US" dirty="0" err="1" smtClean="0"/>
              <a:t>txn</a:t>
            </a:r>
            <a:endParaRPr lang="en-US" dirty="0" smtClean="0"/>
          </a:p>
          <a:p>
            <a:r>
              <a:rPr lang="en-US" dirty="0" smtClean="0"/>
              <a:t>Each version is kept as long as it has a potential reader</a:t>
            </a:r>
          </a:p>
          <a:p>
            <a:pPr lvl="1"/>
            <a:r>
              <a:rPr lang="en-US" dirty="0" smtClean="0"/>
              <a:t>enough for satisfying useless-prefix GC</a:t>
            </a:r>
          </a:p>
          <a:p>
            <a:r>
              <a:rPr lang="en-US" dirty="0" smtClean="0"/>
              <a:t>Updater passes the overwritten versions to its live preceding transactions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UP-</a:t>
            </a:r>
            <a:r>
              <a:rPr lang="en-US" dirty="0" err="1" smtClean="0"/>
              <a:t>Multiversioning</a:t>
            </a:r>
            <a:r>
              <a:rPr lang="en-US" dirty="0" smtClean="0"/>
              <a:t> – concept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PODC 2010</a:t>
            </a:r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12</a:t>
            </a:fld>
            <a:endParaRPr lang="he-IL"/>
          </a:p>
        </p:txBody>
      </p:sp>
      <p:sp>
        <p:nvSpPr>
          <p:cNvPr id="6" name="Rectangle 5"/>
          <p:cNvSpPr/>
          <p:nvPr/>
        </p:nvSpPr>
        <p:spPr>
          <a:xfrm>
            <a:off x="2339752" y="5409220"/>
            <a:ext cx="936104" cy="504056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 smtClean="0">
                <a:solidFill>
                  <a:schemeClr val="tx1"/>
                </a:solidFill>
              </a:rPr>
              <a:t>T1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88024" y="5409220"/>
            <a:ext cx="936104" cy="504056"/>
          </a:xfrm>
          <a:prstGeom prst="rect">
            <a:avLst/>
          </a:prstGeom>
          <a:noFill/>
          <a:ln>
            <a:solidFill>
              <a:schemeClr val="tx1"/>
            </a:solidFill>
            <a:prstDash val="soli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 smtClean="0">
                <a:solidFill>
                  <a:schemeClr val="tx1"/>
                </a:solidFill>
              </a:rPr>
              <a:t>T2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660232" y="2924944"/>
            <a:ext cx="1152128" cy="57606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 err="1" smtClean="0">
                <a:solidFill>
                  <a:schemeClr val="tx1"/>
                </a:solidFill>
              </a:rPr>
              <a:t>ver</a:t>
            </a:r>
            <a:r>
              <a:rPr lang="en-US" dirty="0" smtClean="0">
                <a:solidFill>
                  <a:schemeClr val="tx1"/>
                </a:solidFill>
              </a:rPr>
              <a:t>=1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6732240" y="3861048"/>
            <a:ext cx="1160512" cy="57606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 err="1" smtClean="0">
                <a:solidFill>
                  <a:schemeClr val="tx1"/>
                </a:solidFill>
              </a:rPr>
              <a:t>ver</a:t>
            </a:r>
            <a:r>
              <a:rPr lang="en-US" dirty="0" smtClean="0">
                <a:solidFill>
                  <a:schemeClr val="tx1"/>
                </a:solidFill>
              </a:rPr>
              <a:t>=1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2195736" y="5049180"/>
            <a:ext cx="1152128" cy="216024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to read</a:t>
            </a:r>
            <a:endParaRPr lang="en-US" sz="1600" dirty="0"/>
          </a:p>
        </p:txBody>
      </p:sp>
      <p:cxnSp>
        <p:nvCxnSpPr>
          <p:cNvPr id="14" name="Straight Arrow Connector 13"/>
          <p:cNvCxnSpPr>
            <a:stCxn id="6" idx="3"/>
            <a:endCxn id="9" idx="1"/>
          </p:cNvCxnSpPr>
          <p:nvPr/>
        </p:nvCxnSpPr>
        <p:spPr>
          <a:xfrm>
            <a:off x="3275856" y="5661248"/>
            <a:ext cx="151216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 rot="2555850">
            <a:off x="5618114" y="2975480"/>
            <a:ext cx="482985" cy="500060"/>
          </a:xfrm>
          <a:prstGeom prst="rect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652120" y="3068960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 smtClean="0"/>
              <a:t>o1</a:t>
            </a:r>
            <a:endParaRPr lang="en-US" dirty="0"/>
          </a:p>
        </p:txBody>
      </p:sp>
      <p:sp>
        <p:nvSpPr>
          <p:cNvPr id="19" name="Oval 18"/>
          <p:cNvSpPr/>
          <p:nvPr/>
        </p:nvSpPr>
        <p:spPr>
          <a:xfrm>
            <a:off x="6660232" y="2924944"/>
            <a:ext cx="1152128" cy="57606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 err="1" smtClean="0">
                <a:solidFill>
                  <a:schemeClr val="tx1"/>
                </a:solidFill>
              </a:rPr>
              <a:t>ver</a:t>
            </a:r>
            <a:r>
              <a:rPr lang="en-US" dirty="0" smtClean="0">
                <a:solidFill>
                  <a:schemeClr val="tx1"/>
                </a:solidFill>
              </a:rPr>
              <a:t>=2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/>
          <p:cNvCxnSpPr>
            <a:endCxn id="19" idx="2"/>
          </p:cNvCxnSpPr>
          <p:nvPr/>
        </p:nvCxnSpPr>
        <p:spPr>
          <a:xfrm>
            <a:off x="6156176" y="3212976"/>
            <a:ext cx="5040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 rot="2555850">
            <a:off x="5618114" y="3911584"/>
            <a:ext cx="482985" cy="500060"/>
          </a:xfrm>
          <a:prstGeom prst="rect">
            <a:avLst/>
          </a:prstGeom>
          <a:solidFill>
            <a:schemeClr val="bg1"/>
          </a:solidFill>
          <a:ln>
            <a:prstDash val="soli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5652120" y="4005064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 smtClean="0"/>
              <a:t>o2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6732240" y="3861048"/>
            <a:ext cx="1152128" cy="57606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  <a:prstDash val="solid"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 err="1" smtClean="0">
                <a:solidFill>
                  <a:schemeClr val="tx1"/>
                </a:solidFill>
              </a:rPr>
              <a:t>ver</a:t>
            </a:r>
            <a:r>
              <a:rPr lang="en-US" dirty="0" smtClean="0">
                <a:solidFill>
                  <a:schemeClr val="tx1"/>
                </a:solidFill>
              </a:rPr>
              <a:t>=2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>
            <a:endCxn id="26" idx="2"/>
          </p:cNvCxnSpPr>
          <p:nvPr/>
        </p:nvCxnSpPr>
        <p:spPr>
          <a:xfrm>
            <a:off x="6228184" y="4149080"/>
            <a:ext cx="5040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55576" y="1844824"/>
            <a:ext cx="2286000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755576" y="2344886"/>
            <a:ext cx="2286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1255639" y="1773386"/>
            <a:ext cx="142875" cy="14287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cxnSp>
        <p:nvCxnSpPr>
          <p:cNvPr id="31" name="Straight Connector 30"/>
          <p:cNvCxnSpPr>
            <a:stCxn id="30" idx="5"/>
            <a:endCxn id="38" idx="1"/>
          </p:cNvCxnSpPr>
          <p:nvPr/>
        </p:nvCxnSpPr>
        <p:spPr>
          <a:xfrm rot="16200000" flipH="1">
            <a:off x="1699063" y="1573864"/>
            <a:ext cx="399039" cy="10419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30126" y="1630511"/>
            <a:ext cx="409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rbel" pitchFamily="34" charset="0"/>
                <a:cs typeface="Miriam" pitchFamily="2" charset="-79"/>
              </a:rPr>
              <a:t>o1</a:t>
            </a:r>
            <a:endParaRPr lang="he-IL">
              <a:latin typeface="Corbel" pitchFamily="34" charset="0"/>
              <a:cs typeface="Miriam" pitchFamily="2" charset="-79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315839" y="2130574"/>
            <a:ext cx="423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rbel" pitchFamily="34" charset="0"/>
                <a:cs typeface="Miriam" pitchFamily="2" charset="-79"/>
              </a:rPr>
              <a:t>o2</a:t>
            </a:r>
            <a:endParaRPr lang="he-IL" dirty="0">
              <a:latin typeface="Corbel" pitchFamily="34" charset="0"/>
              <a:cs typeface="Miriam" pitchFamily="2" charset="-79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1684264" y="1773386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35" name="TextBox 34"/>
          <p:cNvSpPr txBox="1"/>
          <p:nvPr/>
        </p:nvSpPr>
        <p:spPr>
          <a:xfrm>
            <a:off x="1898584" y="2344890"/>
            <a:ext cx="304800" cy="33813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00B050"/>
                </a:solidFill>
                <a:latin typeface="+mn-lt"/>
                <a:cs typeface="+mn-cs"/>
              </a:rPr>
              <a:t>C</a:t>
            </a:r>
            <a:endParaRPr lang="he-IL" sz="1600" b="1" dirty="0">
              <a:solidFill>
                <a:srgbClr val="00B050"/>
              </a:solidFill>
              <a:latin typeface="+mn-lt"/>
              <a:cs typeface="+mn-cs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1970022" y="2273452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cxnSp>
        <p:nvCxnSpPr>
          <p:cNvPr id="37" name="Straight Connector 36"/>
          <p:cNvCxnSpPr>
            <a:stCxn id="34" idx="5"/>
            <a:endCxn id="36" idx="0"/>
          </p:cNvCxnSpPr>
          <p:nvPr/>
        </p:nvCxnSpPr>
        <p:spPr>
          <a:xfrm rot="16200000" flipH="1">
            <a:off x="1734780" y="1966771"/>
            <a:ext cx="378115" cy="2352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2398650" y="2273452"/>
            <a:ext cx="142875" cy="14287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39" name="TextBox 38"/>
          <p:cNvSpPr txBox="1"/>
          <p:nvPr/>
        </p:nvSpPr>
        <p:spPr>
          <a:xfrm>
            <a:off x="2327212" y="2344890"/>
            <a:ext cx="304800" cy="33813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00B050"/>
                </a:solidFill>
                <a:latin typeface="+mn-lt"/>
                <a:cs typeface="+mn-cs"/>
              </a:rPr>
              <a:t>C</a:t>
            </a:r>
            <a:endParaRPr lang="he-IL" sz="1600" b="1" dirty="0">
              <a:solidFill>
                <a:srgbClr val="00B050"/>
              </a:solidFill>
              <a:latin typeface="+mn-lt"/>
              <a:cs typeface="+mn-cs"/>
            </a:endParaRPr>
          </a:p>
        </p:txBody>
      </p:sp>
      <p:sp>
        <p:nvSpPr>
          <p:cNvPr id="40" name="Rounded Rectangular Callout 39"/>
          <p:cNvSpPr/>
          <p:nvPr/>
        </p:nvSpPr>
        <p:spPr>
          <a:xfrm>
            <a:off x="3203848" y="1628800"/>
            <a:ext cx="1857388" cy="642942"/>
          </a:xfrm>
          <a:prstGeom prst="wedgeRoundRectCallout">
            <a:avLst>
              <a:gd name="adj1" fmla="val -84154"/>
              <a:gd name="adj2" fmla="val 57031"/>
              <a:gd name="adj3" fmla="val 16667"/>
            </a:avLst>
          </a:prstGeom>
          <a:ln w="1270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0"/>
            <a:r>
              <a:rPr lang="en-US" sz="1400" dirty="0" smtClean="0">
                <a:solidFill>
                  <a:schemeClr val="tx1"/>
                </a:solidFill>
              </a:rPr>
              <a:t>cannot read the latest version – read the previous one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41" name="Freeform 40"/>
          <p:cNvSpPr/>
          <p:nvPr/>
        </p:nvSpPr>
        <p:spPr>
          <a:xfrm>
            <a:off x="1498967" y="2363778"/>
            <a:ext cx="969819" cy="358679"/>
          </a:xfrm>
          <a:custGeom>
            <a:avLst/>
            <a:gdLst>
              <a:gd name="connsiteX0" fmla="*/ 969819 w 969819"/>
              <a:gd name="connsiteY0" fmla="*/ 46182 h 358679"/>
              <a:gd name="connsiteX1" fmla="*/ 544946 w 969819"/>
              <a:gd name="connsiteY1" fmla="*/ 350982 h 358679"/>
              <a:gd name="connsiteX2" fmla="*/ 0 w 969819"/>
              <a:gd name="connsiteY2" fmla="*/ 0 h 358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9819" h="358679">
                <a:moveTo>
                  <a:pt x="969819" y="46182"/>
                </a:moveTo>
                <a:cubicBezTo>
                  <a:pt x="838201" y="202430"/>
                  <a:pt x="706583" y="358679"/>
                  <a:pt x="544946" y="350982"/>
                </a:cubicBezTo>
                <a:cubicBezTo>
                  <a:pt x="383310" y="343285"/>
                  <a:pt x="191655" y="171642"/>
                  <a:pt x="0" y="0"/>
                </a:cubicBezTo>
              </a:path>
            </a:pathLst>
          </a:custGeom>
          <a:ln>
            <a:solidFill>
              <a:schemeClr val="accent2">
                <a:lumMod val="50000"/>
              </a:schemeClr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2" name="Oval 41"/>
          <p:cNvSpPr/>
          <p:nvPr/>
        </p:nvSpPr>
        <p:spPr>
          <a:xfrm>
            <a:off x="1255642" y="2273452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43" name="TextBox 42"/>
          <p:cNvSpPr txBox="1"/>
          <p:nvPr/>
        </p:nvSpPr>
        <p:spPr>
          <a:xfrm>
            <a:off x="1041328" y="1487634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 smtClean="0"/>
              <a:t>T1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1541394" y="1487634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 smtClean="0"/>
              <a:t>T2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2771800" y="2852936"/>
            <a:ext cx="4090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o1</a:t>
            </a:r>
            <a:endParaRPr lang="en-US" dirty="0"/>
          </a:p>
        </p:txBody>
      </p:sp>
      <p:sp>
        <p:nvSpPr>
          <p:cNvPr id="53" name="TextBox 52"/>
          <p:cNvSpPr txBox="1"/>
          <p:nvPr/>
        </p:nvSpPr>
        <p:spPr>
          <a:xfrm>
            <a:off x="2771800" y="3789040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o2</a:t>
            </a:r>
            <a:endParaRPr lang="en-US" dirty="0"/>
          </a:p>
        </p:txBody>
      </p:sp>
      <p:cxnSp>
        <p:nvCxnSpPr>
          <p:cNvPr id="69" name="Straight Connector 68"/>
          <p:cNvCxnSpPr/>
          <p:nvPr/>
        </p:nvCxnSpPr>
        <p:spPr>
          <a:xfrm>
            <a:off x="2771800" y="4149080"/>
            <a:ext cx="50405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rot="5400000" flipH="1" flipV="1">
            <a:off x="1853698" y="4131078"/>
            <a:ext cx="183620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>
            <a:off x="2771800" y="3212976"/>
            <a:ext cx="50405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>
            <a:off x="2771800" y="4653136"/>
            <a:ext cx="3113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?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81" name="Bent Arrow 80"/>
          <p:cNvSpPr/>
          <p:nvPr/>
        </p:nvSpPr>
        <p:spPr>
          <a:xfrm>
            <a:off x="2771800" y="4149080"/>
            <a:ext cx="504056" cy="720080"/>
          </a:xfrm>
          <a:prstGeom prst="bentArrow">
            <a:avLst>
              <a:gd name="adj1" fmla="val 16860"/>
              <a:gd name="adj2" fmla="val 14825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96296E-6 L -0.37014 0.00023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5" y="0"/>
                                    </p:animMotion>
                                  </p:childTnLst>
                                </p:cTn>
                              </p:par>
                              <p:par>
                                <p:cTn id="85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11111E-6 L -0.37847 0.00023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" y="0"/>
                                    </p:animMotion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7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9" grpId="0" animBg="1"/>
      <p:bldP spid="9" grpId="1" animBg="1"/>
      <p:bldP spid="10" grpId="0" animBg="1"/>
      <p:bldP spid="10" grpId="1" animBg="1"/>
      <p:bldP spid="10" grpId="2" animBg="1"/>
      <p:bldP spid="11" grpId="0" animBg="1"/>
      <p:bldP spid="11" grpId="1" animBg="1"/>
      <p:bldP spid="11" grpId="2" animBg="1"/>
      <p:bldP spid="12" grpId="0" animBg="1"/>
      <p:bldP spid="12" grpId="1" animBg="1"/>
      <p:bldP spid="15" grpId="0" animBg="1"/>
      <p:bldP spid="16" grpId="0"/>
      <p:bldP spid="19" grpId="0" animBg="1"/>
      <p:bldP spid="24" grpId="0" animBg="1"/>
      <p:bldP spid="25" grpId="0"/>
      <p:bldP spid="26" grpId="0" animBg="1"/>
      <p:bldP spid="30" grpId="0" animBg="1"/>
      <p:bldP spid="32" grpId="0"/>
      <p:bldP spid="33" grpId="0"/>
      <p:bldP spid="34" grpId="0" animBg="1"/>
      <p:bldP spid="35" grpId="0"/>
      <p:bldP spid="36" grpId="0" animBg="1"/>
      <p:bldP spid="38" grpId="0" animBg="1"/>
      <p:bldP spid="39" grpId="0"/>
      <p:bldP spid="40" grpId="0" animBg="1"/>
      <p:bldP spid="41" grpId="0" animBg="1"/>
      <p:bldP spid="42" grpId="0" animBg="1"/>
      <p:bldP spid="43" grpId="0"/>
      <p:bldP spid="44" grpId="0"/>
      <p:bldP spid="52" grpId="0"/>
      <p:bldP spid="52" grpId="1"/>
      <p:bldP spid="53" grpId="0"/>
      <p:bldP spid="53" grpId="1"/>
      <p:bldP spid="79" grpId="0"/>
      <p:bldP spid="79" grpId="1"/>
      <p:bldP spid="81" grpId="0" animBg="1"/>
      <p:bldP spid="81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PODC 2010</a:t>
            </a:r>
            <a:endParaRPr lang="he-IL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752" y="1527048"/>
            <a:ext cx="8503920" cy="4566248"/>
          </a:xfrm>
        </p:spPr>
        <p:txBody>
          <a:bodyPr/>
          <a:lstStyle/>
          <a:p>
            <a:r>
              <a:rPr lang="en-US" dirty="0" smtClean="0"/>
              <a:t>Space optimality is impossible</a:t>
            </a:r>
          </a:p>
          <a:p>
            <a:r>
              <a:rPr lang="en-US" dirty="0" smtClean="0"/>
              <a:t>DAP is impossible</a:t>
            </a:r>
          </a:p>
          <a:p>
            <a:r>
              <a:rPr lang="en-US" dirty="0" smtClean="0"/>
              <a:t>Useless prefix GC is achievable</a:t>
            </a:r>
          </a:p>
          <a:p>
            <a:pPr lvl="1"/>
            <a:r>
              <a:rPr lang="en-US" dirty="0" smtClean="0"/>
              <a:t>with visibility constraints</a:t>
            </a:r>
          </a:p>
          <a:p>
            <a:pPr lvl="1"/>
            <a:r>
              <a:rPr lang="en-US" dirty="0" smtClean="0"/>
              <a:t>UP MV is non-DAP and uses visible reads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13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Aborts in STM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PODC 2010</a:t>
            </a:r>
            <a:endParaRPr lang="he-IL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752" y="1527048"/>
            <a:ext cx="8503920" cy="4494240"/>
          </a:xfrm>
        </p:spPr>
        <p:txBody>
          <a:bodyPr/>
          <a:lstStyle/>
          <a:p>
            <a:r>
              <a:rPr lang="en-US" dirty="0" smtClean="0"/>
              <a:t>Forceful aborts – an algorithm suspects correctness violation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dirty="0" smtClean="0"/>
              <a:t>Aborting </a:t>
            </a:r>
            <a:r>
              <a:rPr lang="en-US" dirty="0"/>
              <a:t>transactions is bad</a:t>
            </a:r>
          </a:p>
          <a:p>
            <a:pPr lvl="1"/>
            <a:r>
              <a:rPr lang="en-US" dirty="0" smtClean="0"/>
              <a:t>work </a:t>
            </a:r>
            <a:r>
              <a:rPr lang="en-US" dirty="0"/>
              <a:t>is lost</a:t>
            </a:r>
          </a:p>
          <a:p>
            <a:pPr lvl="1"/>
            <a:r>
              <a:rPr lang="en-US" dirty="0" smtClean="0"/>
              <a:t>resources </a:t>
            </a:r>
            <a:r>
              <a:rPr lang="en-US" dirty="0"/>
              <a:t>are wasted</a:t>
            </a:r>
          </a:p>
          <a:p>
            <a:pPr lvl="1"/>
            <a:r>
              <a:rPr lang="en-US" dirty="0"/>
              <a:t>overall throughput decreases</a:t>
            </a:r>
          </a:p>
          <a:p>
            <a:pPr lvl="1"/>
            <a:r>
              <a:rPr lang="en-US" dirty="0" smtClean="0"/>
              <a:t>danger of </a:t>
            </a:r>
            <a:r>
              <a:rPr lang="en-US" dirty="0" err="1" smtClean="0"/>
              <a:t>livelock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2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Multi-Versioning in STM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PODC 2010</a:t>
            </a:r>
            <a:endParaRPr lang="he-IL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752" y="1527048"/>
            <a:ext cx="8503920" cy="1473324"/>
          </a:xfrm>
        </p:spPr>
        <p:txBody>
          <a:bodyPr/>
          <a:lstStyle/>
          <a:p>
            <a:r>
              <a:rPr lang="en-US" dirty="0" smtClean="0"/>
              <a:t>Keeping multiple versions can prevent aborts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3</a:t>
            </a:fld>
            <a:endParaRPr lang="he-IL"/>
          </a:p>
        </p:txBody>
      </p:sp>
      <p:cxnSp>
        <p:nvCxnSpPr>
          <p:cNvPr id="6" name="Straight Connector 5"/>
          <p:cNvCxnSpPr/>
          <p:nvPr/>
        </p:nvCxnSpPr>
        <p:spPr>
          <a:xfrm>
            <a:off x="4687516" y="4502280"/>
            <a:ext cx="2286000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687516" y="5002342"/>
            <a:ext cx="2286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5187579" y="4430842"/>
            <a:ext cx="142875" cy="14287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cxnSp>
        <p:nvCxnSpPr>
          <p:cNvPr id="10" name="Straight Connector 9"/>
          <p:cNvCxnSpPr>
            <a:stCxn id="9" idx="5"/>
            <a:endCxn id="18" idx="1"/>
          </p:cNvCxnSpPr>
          <p:nvPr/>
        </p:nvCxnSpPr>
        <p:spPr>
          <a:xfrm rot="16200000" flipH="1">
            <a:off x="5631003" y="4231320"/>
            <a:ext cx="399039" cy="10419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262066" y="4287967"/>
            <a:ext cx="409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rbel" pitchFamily="34" charset="0"/>
                <a:cs typeface="Miriam" pitchFamily="2" charset="-79"/>
              </a:rPr>
              <a:t>o1</a:t>
            </a:r>
            <a:endParaRPr lang="he-IL">
              <a:latin typeface="Corbel" pitchFamily="34" charset="0"/>
              <a:cs typeface="Miriam" pitchFamily="2" charset="-79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247779" y="4788030"/>
            <a:ext cx="423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rbel" pitchFamily="34" charset="0"/>
                <a:cs typeface="Miriam" pitchFamily="2" charset="-79"/>
              </a:rPr>
              <a:t>o2</a:t>
            </a:r>
            <a:endParaRPr lang="he-IL" dirty="0">
              <a:latin typeface="Corbel" pitchFamily="34" charset="0"/>
              <a:cs typeface="Miriam" pitchFamily="2" charset="-79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5616204" y="4430842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5" name="TextBox 14"/>
          <p:cNvSpPr txBox="1"/>
          <p:nvPr/>
        </p:nvSpPr>
        <p:spPr>
          <a:xfrm>
            <a:off x="5830524" y="5002346"/>
            <a:ext cx="304800" cy="33813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00B050"/>
                </a:solidFill>
                <a:latin typeface="+mn-lt"/>
                <a:cs typeface="+mn-cs"/>
              </a:rPr>
              <a:t>C</a:t>
            </a:r>
            <a:endParaRPr lang="he-IL" sz="1600" b="1" dirty="0">
              <a:solidFill>
                <a:srgbClr val="00B050"/>
              </a:solidFill>
              <a:latin typeface="+mn-lt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5901962" y="4930908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cxnSp>
        <p:nvCxnSpPr>
          <p:cNvPr id="17" name="Straight Connector 16"/>
          <p:cNvCxnSpPr>
            <a:stCxn id="14" idx="5"/>
            <a:endCxn id="16" idx="0"/>
          </p:cNvCxnSpPr>
          <p:nvPr/>
        </p:nvCxnSpPr>
        <p:spPr>
          <a:xfrm rot="16200000" flipH="1">
            <a:off x="5666720" y="4624227"/>
            <a:ext cx="378115" cy="2352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6330590" y="4930908"/>
            <a:ext cx="142875" cy="14287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19" name="TextBox 18"/>
          <p:cNvSpPr txBox="1"/>
          <p:nvPr/>
        </p:nvSpPr>
        <p:spPr>
          <a:xfrm>
            <a:off x="6259152" y="5002346"/>
            <a:ext cx="304800" cy="33813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00B050"/>
                </a:solidFill>
                <a:latin typeface="+mn-lt"/>
                <a:cs typeface="+mn-cs"/>
              </a:rPr>
              <a:t>C</a:t>
            </a:r>
            <a:endParaRPr lang="he-IL" sz="1600" b="1" dirty="0">
              <a:solidFill>
                <a:srgbClr val="00B050"/>
              </a:solidFill>
              <a:latin typeface="+mn-lt"/>
              <a:cs typeface="+mn-cs"/>
            </a:endParaRPr>
          </a:p>
        </p:txBody>
      </p:sp>
      <p:sp>
        <p:nvSpPr>
          <p:cNvPr id="21" name="Rounded Rectangular Callout 20"/>
          <p:cNvSpPr/>
          <p:nvPr/>
        </p:nvSpPr>
        <p:spPr>
          <a:xfrm>
            <a:off x="6544904" y="5216660"/>
            <a:ext cx="1857388" cy="642942"/>
          </a:xfrm>
          <a:prstGeom prst="wedgeRoundRectCallout">
            <a:avLst>
              <a:gd name="adj1" fmla="val -54332"/>
              <a:gd name="adj2" fmla="val -79721"/>
              <a:gd name="adj3" fmla="val 16667"/>
            </a:avLst>
          </a:prstGeom>
          <a:ln w="1270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0"/>
            <a:r>
              <a:rPr lang="en-US" sz="1400" dirty="0" smtClean="0">
                <a:solidFill>
                  <a:schemeClr val="tx1"/>
                </a:solidFill>
              </a:rPr>
              <a:t>cannot read the latest version – read the previous one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5430907" y="5021234"/>
            <a:ext cx="969819" cy="358679"/>
          </a:xfrm>
          <a:custGeom>
            <a:avLst/>
            <a:gdLst>
              <a:gd name="connsiteX0" fmla="*/ 969819 w 969819"/>
              <a:gd name="connsiteY0" fmla="*/ 46182 h 358679"/>
              <a:gd name="connsiteX1" fmla="*/ 544946 w 969819"/>
              <a:gd name="connsiteY1" fmla="*/ 350982 h 358679"/>
              <a:gd name="connsiteX2" fmla="*/ 0 w 969819"/>
              <a:gd name="connsiteY2" fmla="*/ 0 h 358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9819" h="358679">
                <a:moveTo>
                  <a:pt x="969819" y="46182"/>
                </a:moveTo>
                <a:cubicBezTo>
                  <a:pt x="838201" y="202430"/>
                  <a:pt x="706583" y="358679"/>
                  <a:pt x="544946" y="350982"/>
                </a:cubicBezTo>
                <a:cubicBezTo>
                  <a:pt x="383310" y="343285"/>
                  <a:pt x="191655" y="171642"/>
                  <a:pt x="0" y="0"/>
                </a:cubicBezTo>
              </a:path>
            </a:pathLst>
          </a:custGeom>
          <a:ln>
            <a:solidFill>
              <a:schemeClr val="accent2">
                <a:lumMod val="50000"/>
              </a:schemeClr>
            </a:solidFill>
            <a:prstDash val="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3" name="Oval 22"/>
          <p:cNvSpPr/>
          <p:nvPr/>
        </p:nvSpPr>
        <p:spPr>
          <a:xfrm>
            <a:off x="5187582" y="4930908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cxnSp>
        <p:nvCxnSpPr>
          <p:cNvPr id="24" name="Straight Connector 23"/>
          <p:cNvCxnSpPr/>
          <p:nvPr/>
        </p:nvCxnSpPr>
        <p:spPr>
          <a:xfrm>
            <a:off x="1187054" y="4502280"/>
            <a:ext cx="2286000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187054" y="5002346"/>
            <a:ext cx="2286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1687117" y="4430842"/>
            <a:ext cx="142875" cy="14287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cxnSp>
        <p:nvCxnSpPr>
          <p:cNvPr id="28" name="Straight Connector 27"/>
          <p:cNvCxnSpPr>
            <a:stCxn id="27" idx="5"/>
            <a:endCxn id="36" idx="1"/>
          </p:cNvCxnSpPr>
          <p:nvPr/>
        </p:nvCxnSpPr>
        <p:spPr>
          <a:xfrm rot="16200000" flipH="1">
            <a:off x="2130541" y="4231320"/>
            <a:ext cx="399039" cy="104198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761604" y="4287967"/>
            <a:ext cx="409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rbel" pitchFamily="34" charset="0"/>
                <a:cs typeface="Miriam" pitchFamily="2" charset="-79"/>
              </a:rPr>
              <a:t>o1</a:t>
            </a:r>
            <a:endParaRPr lang="he-IL">
              <a:latin typeface="Corbel" pitchFamily="34" charset="0"/>
              <a:cs typeface="Miriam" pitchFamily="2" charset="-79"/>
            </a:endParaRP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747317" y="4788030"/>
            <a:ext cx="423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orbel" pitchFamily="34" charset="0"/>
                <a:cs typeface="Miriam" pitchFamily="2" charset="-79"/>
              </a:rPr>
              <a:t>o2</a:t>
            </a:r>
            <a:endParaRPr lang="he-IL">
              <a:latin typeface="Corbel" pitchFamily="34" charset="0"/>
              <a:cs typeface="Miriam" pitchFamily="2" charset="-79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2115742" y="4430842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33" name="TextBox 32"/>
          <p:cNvSpPr txBox="1"/>
          <p:nvPr/>
        </p:nvSpPr>
        <p:spPr>
          <a:xfrm>
            <a:off x="2330062" y="5002346"/>
            <a:ext cx="304800" cy="33813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00B050"/>
                </a:solidFill>
                <a:latin typeface="+mn-lt"/>
                <a:cs typeface="+mn-cs"/>
              </a:rPr>
              <a:t>C</a:t>
            </a:r>
            <a:endParaRPr lang="he-IL" sz="1600" b="1" dirty="0">
              <a:solidFill>
                <a:srgbClr val="00B050"/>
              </a:solidFill>
              <a:latin typeface="+mn-lt"/>
              <a:cs typeface="+mn-cs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2401500" y="4930908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cxnSp>
        <p:nvCxnSpPr>
          <p:cNvPr id="35" name="Straight Connector 34"/>
          <p:cNvCxnSpPr>
            <a:stCxn id="32" idx="5"/>
            <a:endCxn id="34" idx="0"/>
          </p:cNvCxnSpPr>
          <p:nvPr/>
        </p:nvCxnSpPr>
        <p:spPr>
          <a:xfrm rot="16200000" flipH="1">
            <a:off x="2166258" y="4624227"/>
            <a:ext cx="378115" cy="23524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2830128" y="4930908"/>
            <a:ext cx="142875" cy="14287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39" name="Rounded Rectangular Callout 38"/>
          <p:cNvSpPr/>
          <p:nvPr/>
        </p:nvSpPr>
        <p:spPr>
          <a:xfrm>
            <a:off x="1401368" y="5573850"/>
            <a:ext cx="1857388" cy="642942"/>
          </a:xfrm>
          <a:prstGeom prst="wedgeRoundRectCallout">
            <a:avLst>
              <a:gd name="adj1" fmla="val 30063"/>
              <a:gd name="adj2" fmla="val -93848"/>
              <a:gd name="adj3" fmla="val 16667"/>
            </a:avLst>
          </a:prstGeom>
          <a:ln w="1270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rtl="0"/>
            <a:r>
              <a:rPr lang="en-US" sz="1400" dirty="0" smtClean="0">
                <a:solidFill>
                  <a:schemeClr val="tx1"/>
                </a:solidFill>
              </a:rPr>
              <a:t>cannot read the latest version – abort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41" name="Oval 40"/>
          <p:cNvSpPr/>
          <p:nvPr/>
        </p:nvSpPr>
        <p:spPr>
          <a:xfrm>
            <a:off x="1687120" y="4930908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/>
          </a:p>
        </p:txBody>
      </p:sp>
      <p:sp>
        <p:nvSpPr>
          <p:cNvPr id="42" name="TextBox 41"/>
          <p:cNvSpPr txBox="1"/>
          <p:nvPr/>
        </p:nvSpPr>
        <p:spPr>
          <a:xfrm>
            <a:off x="2758690" y="5002346"/>
            <a:ext cx="319088" cy="338138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C00000"/>
                </a:solidFill>
                <a:latin typeface="+mn-lt"/>
                <a:cs typeface="+mn-cs"/>
              </a:rPr>
              <a:t>A</a:t>
            </a:r>
            <a:endParaRPr lang="he-IL" sz="1600" b="1" dirty="0">
              <a:solidFill>
                <a:srgbClr val="C00000"/>
              </a:solidFill>
              <a:latin typeface="+mn-lt"/>
              <a:cs typeface="+mn-cs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544244" y="4145090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 smtClean="0"/>
              <a:t>T1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1972872" y="4145090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 smtClean="0"/>
              <a:t>T2</a:t>
            </a:r>
            <a:endParaRPr lang="en-US" dirty="0"/>
          </a:p>
        </p:txBody>
      </p:sp>
      <p:sp>
        <p:nvSpPr>
          <p:cNvPr id="44" name="TextBox 43"/>
          <p:cNvSpPr txBox="1"/>
          <p:nvPr/>
        </p:nvSpPr>
        <p:spPr>
          <a:xfrm>
            <a:off x="4973268" y="4145090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 smtClean="0"/>
              <a:t>T1</a:t>
            </a:r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5473334" y="4145090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 smtClean="0"/>
              <a:t>T2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1115616" y="3645024"/>
            <a:ext cx="24384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 smtClean="0"/>
              <a:t>Single-versioned STM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4616078" y="3645024"/>
            <a:ext cx="23711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 smtClean="0"/>
              <a:t>Multi-versioned STM</a:t>
            </a:r>
            <a:endParaRPr lang="en-US" dirty="0"/>
          </a:p>
        </p:txBody>
      </p:sp>
      <p:pic>
        <p:nvPicPr>
          <p:cNvPr id="48" name="Picture 47" descr="Many Smith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55975" y="2060848"/>
            <a:ext cx="3491297" cy="1440160"/>
          </a:xfrm>
          <a:prstGeom prst="rect">
            <a:avLst/>
          </a:prstGeom>
        </p:spPr>
      </p:pic>
      <p:pic>
        <p:nvPicPr>
          <p:cNvPr id="49" name="Picture 48" descr="smith.jpg"/>
          <p:cNvPicPr>
            <a:picLocks noChangeAspect="1"/>
          </p:cNvPicPr>
          <p:nvPr/>
        </p:nvPicPr>
        <p:blipFill>
          <a:blip r:embed="rId4" cstate="print"/>
          <a:srcRect b="25926"/>
          <a:stretch>
            <a:fillRect/>
          </a:stretch>
        </p:blipFill>
        <p:spPr>
          <a:xfrm>
            <a:off x="1259632" y="2060848"/>
            <a:ext cx="2588707" cy="14401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contribution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PODC 2010</a:t>
            </a:r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4</a:t>
            </a:fld>
            <a:endParaRPr lang="he-IL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63825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Prior work – empirical evaluation</a:t>
            </a:r>
          </a:p>
          <a:p>
            <a:pPr lvl="1"/>
            <a:r>
              <a:rPr lang="en-US" dirty="0" smtClean="0"/>
              <a:t>Versioned Boxes, LSA, TSTM</a:t>
            </a:r>
          </a:p>
          <a:p>
            <a:pPr lvl="2"/>
            <a:r>
              <a:rPr lang="en-US" dirty="0" smtClean="0"/>
              <a:t>constant number of versions per object</a:t>
            </a:r>
          </a:p>
          <a:p>
            <a:pPr lvl="1"/>
            <a:r>
              <a:rPr lang="en-US" dirty="0" smtClean="0"/>
              <a:t>Selective Multi-Versioning (SMV) STM (Transact’10) </a:t>
            </a:r>
          </a:p>
          <a:p>
            <a:pPr lvl="2"/>
            <a:r>
              <a:rPr lang="en-US" dirty="0" smtClean="0"/>
              <a:t>keeps the versions as long as they might be needed</a:t>
            </a:r>
          </a:p>
          <a:p>
            <a:pPr lvl="1"/>
            <a:r>
              <a:rPr lang="en-US" dirty="0" smtClean="0"/>
              <a:t>Performance benefit for certain benchmark types</a:t>
            </a:r>
          </a:p>
          <a:p>
            <a:endParaRPr lang="en-US" dirty="0" smtClean="0"/>
          </a:p>
          <a:p>
            <a:r>
              <a:rPr lang="en-US" dirty="0" smtClean="0"/>
              <a:t>Our contribution – inherent MV properties:</a:t>
            </a:r>
          </a:p>
          <a:p>
            <a:pPr lvl="1"/>
            <a:r>
              <a:rPr lang="en-US" dirty="0" smtClean="0"/>
              <a:t>GC challenge (what versions to keep?)</a:t>
            </a:r>
          </a:p>
          <a:p>
            <a:pPr lvl="1"/>
            <a:r>
              <a:rPr lang="en-US" dirty="0" smtClean="0"/>
              <a:t>possible permissiveness guarantees</a:t>
            </a:r>
          </a:p>
          <a:p>
            <a:pPr lvl="1"/>
            <a:r>
              <a:rPr lang="en-US" dirty="0" smtClean="0"/>
              <a:t>disjoint access parallelism</a:t>
            </a:r>
          </a:p>
          <a:p>
            <a:pPr lvl="1"/>
            <a:r>
              <a:rPr lang="en-US" dirty="0" smtClean="0"/>
              <a:t>visibility bounds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301752" y="228600"/>
            <a:ext cx="8534400" cy="89614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Permissiveness guarantees of multi-versioned STM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PODC 2010</a:t>
            </a:r>
            <a:endParaRPr lang="he-IL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752" y="1527048"/>
            <a:ext cx="8503920" cy="454515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We want to capture the power of multiple versions:</a:t>
            </a:r>
          </a:p>
          <a:p>
            <a:pPr lvl="1"/>
            <a:r>
              <a:rPr lang="en-US" dirty="0" smtClean="0"/>
              <a:t>each read-only transaction commits</a:t>
            </a:r>
          </a:p>
          <a:p>
            <a:pPr lvl="1"/>
            <a:r>
              <a:rPr lang="en-US" dirty="0" smtClean="0"/>
              <a:t>an update transaction aborts only if it conflicts with other update transaction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Multi-Versioned (MV)-Permissiveness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Practical – satisfied by SMV</a:t>
            </a:r>
          </a:p>
          <a:p>
            <a:r>
              <a:rPr lang="en-US" dirty="0" smtClean="0"/>
              <a:t>Would have been achieved by most multi-versioned algorithms (LSA, </a:t>
            </a:r>
            <a:r>
              <a:rPr lang="en-US" dirty="0" err="1" smtClean="0"/>
              <a:t>Vboxes</a:t>
            </a:r>
            <a:r>
              <a:rPr lang="en-US" dirty="0" smtClean="0"/>
              <a:t>, TSTM)</a:t>
            </a:r>
          </a:p>
          <a:p>
            <a:pPr lvl="1"/>
            <a:r>
              <a:rPr lang="en-US" dirty="0" smtClean="0"/>
              <a:t>if they had kept all the needed object versions </a:t>
            </a:r>
          </a:p>
          <a:p>
            <a:pPr lvl="1"/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5</a:t>
            </a:fld>
            <a:endParaRPr lang="he-I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GC Challenge of MV-permissiveness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PODC 2010</a:t>
            </a:r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6</a:t>
            </a:fld>
            <a:endParaRPr lang="he-IL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638256"/>
          </a:xfrm>
        </p:spPr>
        <p:txBody>
          <a:bodyPr>
            <a:normAutofit/>
          </a:bodyPr>
          <a:lstStyle/>
          <a:p>
            <a:r>
              <a:rPr lang="en-US" dirty="0" smtClean="0"/>
              <a:t>Must clean up old versions</a:t>
            </a:r>
          </a:p>
          <a:p>
            <a:pPr lvl="1"/>
            <a:r>
              <a:rPr lang="en-US" dirty="0" smtClean="0"/>
              <a:t>the intention is not to keep the “useless” ones</a:t>
            </a:r>
          </a:p>
          <a:p>
            <a:pPr lvl="1"/>
            <a:r>
              <a:rPr lang="en-US" dirty="0" smtClean="0"/>
              <a:t>keep the version if it might be needed by some potential reader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Space optimality</a:t>
            </a:r>
          </a:p>
          <a:p>
            <a:pPr lvl="1"/>
            <a:r>
              <a:rPr lang="en-US" dirty="0" smtClean="0"/>
              <a:t>An MV-permissive algorithm STM1 is space optimal if for any MV-permissive algorithm STM2 at any point of time: </a:t>
            </a:r>
          </a:p>
          <a:p>
            <a:pPr lvl="2"/>
            <a:r>
              <a:rPr lang="en-US" dirty="0" smtClean="0"/>
              <a:t>#versions in STM1 ≤ #versions in STM2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C00000"/>
                </a:solidFill>
              </a:rPr>
              <a:t>No MV-permissive STM can be space optimal</a:t>
            </a:r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Space optimality is impossible – intuition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PODC 2010</a:t>
            </a:r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7</a:t>
            </a:fld>
            <a:endParaRPr lang="he-IL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18720" cy="4638256"/>
          </a:xfrm>
        </p:spPr>
        <p:txBody>
          <a:bodyPr>
            <a:normAutofit/>
          </a:bodyPr>
          <a:lstStyle/>
          <a:p>
            <a:r>
              <a:rPr lang="en-US" dirty="0" smtClean="0"/>
              <a:t>Consider an unnecessary old version of object </a:t>
            </a:r>
            <a:r>
              <a:rPr lang="en-US" dirty="0" err="1" smtClean="0"/>
              <a:t>o</a:t>
            </a:r>
            <a:r>
              <a:rPr lang="en-US" baseline="-25000" dirty="0" err="1" smtClean="0"/>
              <a:t>i</a:t>
            </a:r>
            <a:r>
              <a:rPr lang="en-US" baseline="30000" dirty="0" err="1" smtClean="0"/>
              <a:t>j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in any extension of the run STM can preserve MV-permissiveness without keeping </a:t>
            </a:r>
            <a:r>
              <a:rPr lang="en-US" dirty="0" err="1" smtClean="0"/>
              <a:t>o</a:t>
            </a:r>
            <a:r>
              <a:rPr lang="en-US" baseline="-25000" dirty="0" err="1" smtClean="0"/>
              <a:t>i</a:t>
            </a:r>
            <a:r>
              <a:rPr lang="en-US" baseline="30000" dirty="0" err="1" smtClean="0"/>
              <a:t>j</a:t>
            </a:r>
            <a:endParaRPr lang="en-US" baseline="30000" dirty="0" smtClean="0"/>
          </a:p>
          <a:p>
            <a:r>
              <a:rPr lang="en-US" dirty="0" smtClean="0"/>
              <a:t>Have to remove it to be space optimal</a:t>
            </a:r>
          </a:p>
          <a:p>
            <a:pPr lvl="0">
              <a:defRPr/>
            </a:pPr>
            <a:endParaRPr lang="en-US" dirty="0" smtClean="0"/>
          </a:p>
          <a:p>
            <a:pPr lvl="0">
              <a:defRPr/>
            </a:pPr>
            <a:r>
              <a:rPr lang="en-US" dirty="0" smtClean="0"/>
              <a:t>Build an extension so that:</a:t>
            </a:r>
          </a:p>
          <a:p>
            <a:pPr marL="7315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700" dirty="0" smtClean="0">
                <a:solidFill>
                  <a:schemeClr val="tx1"/>
                </a:solidFill>
              </a:rPr>
              <a:t>STM has to keep some other versions</a:t>
            </a:r>
          </a:p>
          <a:p>
            <a:pPr marL="7315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en-US" sz="2700" dirty="0" smtClean="0">
                <a:solidFill>
                  <a:schemeClr val="tx1"/>
                </a:solidFill>
              </a:rPr>
              <a:t>which could be removed if </a:t>
            </a:r>
            <a:r>
              <a:rPr lang="en-US" sz="2700" dirty="0" err="1" smtClean="0">
                <a:solidFill>
                  <a:schemeClr val="tx1"/>
                </a:solidFill>
              </a:rPr>
              <a:t>o</a:t>
            </a:r>
            <a:r>
              <a:rPr lang="en-US" sz="2700" baseline="-25000" dirty="0" err="1" smtClean="0">
                <a:solidFill>
                  <a:schemeClr val="tx1"/>
                </a:solidFill>
              </a:rPr>
              <a:t>i</a:t>
            </a:r>
            <a:r>
              <a:rPr lang="en-US" sz="2700" baseline="30000" dirty="0" err="1" smtClean="0">
                <a:solidFill>
                  <a:schemeClr val="tx1"/>
                </a:solidFill>
              </a:rPr>
              <a:t>j</a:t>
            </a:r>
            <a:r>
              <a:rPr lang="en-US" sz="2700" dirty="0" smtClean="0">
                <a:solidFill>
                  <a:schemeClr val="tx1"/>
                </a:solidFill>
              </a:rPr>
              <a:t> would be kept</a:t>
            </a:r>
            <a:endParaRPr lang="en-US" sz="3200" dirty="0" smtClean="0">
              <a:solidFill>
                <a:schemeClr val="tx1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323528" y="4653136"/>
            <a:ext cx="8424936" cy="151216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Disjoint Access Parallelism</a:t>
            </a:r>
            <a:endParaRPr lang="en-US" sz="4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PODC 2010</a:t>
            </a:r>
            <a:endParaRPr lang="he-IL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301752" y="1527048"/>
            <a:ext cx="8503920" cy="4473720"/>
          </a:xfrm>
        </p:spPr>
        <p:txBody>
          <a:bodyPr/>
          <a:lstStyle/>
          <a:p>
            <a:r>
              <a:rPr lang="en-US" dirty="0" smtClean="0"/>
              <a:t>DAP property: txns with disjoint data sets do not contend </a:t>
            </a:r>
          </a:p>
          <a:p>
            <a:pPr lvl="1"/>
            <a:r>
              <a:rPr lang="en-US" dirty="0" smtClean="0"/>
              <a:t>DAP algorithms do not have a “common bottleneck” – important for scalability</a:t>
            </a:r>
          </a:p>
          <a:p>
            <a:endParaRPr lang="en-US" dirty="0" smtClean="0"/>
          </a:p>
          <a:p>
            <a:r>
              <a:rPr lang="en-US" dirty="0" smtClean="0"/>
              <a:t>MV-permissive STM </a:t>
            </a:r>
            <a:r>
              <a:rPr lang="en-US" i="1" dirty="0" smtClean="0"/>
              <a:t>cannot be disjoint access parallel (DAP)</a:t>
            </a:r>
          </a:p>
          <a:p>
            <a:r>
              <a:rPr lang="en-US" dirty="0" smtClean="0"/>
              <a:t>Intuitively, contention point is “responsible” for a real-time order guarantee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8</a:t>
            </a:fld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DAP impossibility – proof intuition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PODC 2010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/>
              <a:pPr/>
              <a:t>9</a:t>
            </a:fld>
            <a:endParaRPr lang="he-IL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129296" y="2988402"/>
            <a:ext cx="2286000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129296" y="3702782"/>
            <a:ext cx="2286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1843676" y="2916964"/>
            <a:ext cx="142875" cy="14287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703846" y="2774089"/>
            <a:ext cx="409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rbel" pitchFamily="34" charset="0"/>
                <a:cs typeface="Miriam" pitchFamily="2" charset="-79"/>
              </a:rPr>
              <a:t>o1</a:t>
            </a:r>
            <a:endParaRPr lang="he-IL" dirty="0">
              <a:latin typeface="Corbel" pitchFamily="34" charset="0"/>
              <a:cs typeface="Miriam" pitchFamily="2" charset="-79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89559" y="3488466"/>
            <a:ext cx="423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rbel" pitchFamily="34" charset="0"/>
                <a:cs typeface="Miriam" pitchFamily="2" charset="-79"/>
              </a:rPr>
              <a:t>o2</a:t>
            </a:r>
            <a:endParaRPr lang="he-IL" dirty="0">
              <a:latin typeface="Corbel" pitchFamily="34" charset="0"/>
              <a:cs typeface="Miriam" pitchFamily="2" charset="-79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2272301" y="2916964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12" name="TextBox 11"/>
          <p:cNvSpPr txBox="1"/>
          <p:nvPr/>
        </p:nvSpPr>
        <p:spPr>
          <a:xfrm>
            <a:off x="1129296" y="3702782"/>
            <a:ext cx="304800" cy="33813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00B050"/>
                </a:solidFill>
                <a:latin typeface="+mn-lt"/>
                <a:cs typeface="+mn-cs"/>
              </a:rPr>
              <a:t>C</a:t>
            </a:r>
            <a:endParaRPr lang="he-IL" sz="1600" b="1" dirty="0">
              <a:solidFill>
                <a:srgbClr val="00B050"/>
              </a:solidFill>
              <a:latin typeface="+mn-lt"/>
              <a:cs typeface="+mn-cs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1200734" y="3631344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1057858" y="3345592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 smtClean="0"/>
              <a:t>T1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629365" y="263121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 smtClean="0"/>
              <a:t>T2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2129431" y="263121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 smtClean="0"/>
              <a:t>T3</a:t>
            </a:r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2200869" y="2988402"/>
            <a:ext cx="304800" cy="33813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00B050"/>
                </a:solidFill>
                <a:latin typeface="+mn-lt"/>
                <a:cs typeface="+mn-cs"/>
              </a:rPr>
              <a:t>C</a:t>
            </a:r>
            <a:endParaRPr lang="he-IL" sz="1600" b="1" dirty="0">
              <a:solidFill>
                <a:srgbClr val="00B050"/>
              </a:solidFill>
              <a:latin typeface="+mn-lt"/>
              <a:cs typeface="+mn-cs"/>
            </a:endParaRPr>
          </a:p>
        </p:txBody>
      </p:sp>
      <p:sp>
        <p:nvSpPr>
          <p:cNvPr id="35" name="Oval 34"/>
          <p:cNvSpPr/>
          <p:nvPr/>
        </p:nvSpPr>
        <p:spPr>
          <a:xfrm>
            <a:off x="3129560" y="3631344"/>
            <a:ext cx="142875" cy="14287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cxnSp>
        <p:nvCxnSpPr>
          <p:cNvPr id="36" name="Straight Connector 35"/>
          <p:cNvCxnSpPr>
            <a:stCxn id="8" idx="5"/>
            <a:endCxn id="35" idx="1"/>
          </p:cNvCxnSpPr>
          <p:nvPr/>
        </p:nvCxnSpPr>
        <p:spPr>
          <a:xfrm rot="16200000" flipH="1">
            <a:off x="2251379" y="2753162"/>
            <a:ext cx="613353" cy="11848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5487014" y="2988402"/>
            <a:ext cx="24288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5487014" y="3702782"/>
            <a:ext cx="24288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6201394" y="2916964"/>
            <a:ext cx="142875" cy="14287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5061564" y="2774089"/>
            <a:ext cx="4095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rbel" pitchFamily="34" charset="0"/>
                <a:cs typeface="Miriam" pitchFamily="2" charset="-79"/>
              </a:rPr>
              <a:t>o1</a:t>
            </a:r>
            <a:endParaRPr lang="he-IL" dirty="0">
              <a:latin typeface="Corbel" pitchFamily="34" charset="0"/>
              <a:cs typeface="Miriam" pitchFamily="2" charset="-79"/>
            </a:endParaRPr>
          </a:p>
        </p:txBody>
      </p:sp>
      <p:sp>
        <p:nvSpPr>
          <p:cNvPr id="44" name="TextBox 43"/>
          <p:cNvSpPr txBox="1">
            <a:spLocks noChangeArrowheads="1"/>
          </p:cNvSpPr>
          <p:nvPr/>
        </p:nvSpPr>
        <p:spPr bwMode="auto">
          <a:xfrm>
            <a:off x="5047277" y="3488466"/>
            <a:ext cx="4238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orbel" pitchFamily="34" charset="0"/>
                <a:cs typeface="Miriam" pitchFamily="2" charset="-79"/>
              </a:rPr>
              <a:t>o2</a:t>
            </a:r>
            <a:endParaRPr lang="he-IL" dirty="0">
              <a:latin typeface="Corbel" pitchFamily="34" charset="0"/>
              <a:cs typeface="Miriam" pitchFamily="2" charset="-79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6630019" y="2916964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46" name="TextBox 45"/>
          <p:cNvSpPr txBox="1"/>
          <p:nvPr/>
        </p:nvSpPr>
        <p:spPr>
          <a:xfrm>
            <a:off x="7058650" y="3702782"/>
            <a:ext cx="304800" cy="33813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00B050"/>
                </a:solidFill>
                <a:latin typeface="+mn-lt"/>
                <a:cs typeface="+mn-cs"/>
              </a:rPr>
              <a:t>C</a:t>
            </a:r>
            <a:endParaRPr lang="he-IL" sz="1600" b="1" dirty="0">
              <a:solidFill>
                <a:srgbClr val="00B050"/>
              </a:solidFill>
              <a:latin typeface="+mn-lt"/>
              <a:cs typeface="+mn-cs"/>
            </a:endParaRPr>
          </a:p>
        </p:txBody>
      </p:sp>
      <p:sp>
        <p:nvSpPr>
          <p:cNvPr id="47" name="Oval 46"/>
          <p:cNvSpPr/>
          <p:nvPr/>
        </p:nvSpPr>
        <p:spPr>
          <a:xfrm>
            <a:off x="7130088" y="3631344"/>
            <a:ext cx="142875" cy="142875"/>
          </a:xfrm>
          <a:prstGeom prst="ellipse">
            <a:avLst/>
          </a:prstGeom>
          <a:solidFill>
            <a:srgbClr val="00B0F0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sp>
        <p:nvSpPr>
          <p:cNvPr id="48" name="TextBox 47"/>
          <p:cNvSpPr txBox="1"/>
          <p:nvPr/>
        </p:nvSpPr>
        <p:spPr>
          <a:xfrm>
            <a:off x="6987212" y="3345592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/>
            <a:r>
              <a:rPr lang="en-US" dirty="0" smtClean="0"/>
              <a:t>T1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5987083" y="263121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 smtClean="0"/>
              <a:t>T2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6487149" y="2631212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rtl="0"/>
            <a:r>
              <a:rPr lang="en-US" dirty="0" smtClean="0"/>
              <a:t>T3</a:t>
            </a:r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6558587" y="2988402"/>
            <a:ext cx="304800" cy="338137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00B050"/>
                </a:solidFill>
                <a:latin typeface="+mn-lt"/>
                <a:cs typeface="+mn-cs"/>
              </a:rPr>
              <a:t>C</a:t>
            </a:r>
            <a:endParaRPr lang="he-IL" sz="1600" b="1" dirty="0">
              <a:solidFill>
                <a:srgbClr val="00B050"/>
              </a:solidFill>
              <a:latin typeface="+mn-lt"/>
              <a:cs typeface="+mn-cs"/>
            </a:endParaRPr>
          </a:p>
        </p:txBody>
      </p:sp>
      <p:sp>
        <p:nvSpPr>
          <p:cNvPr id="52" name="Oval 51"/>
          <p:cNvSpPr/>
          <p:nvPr/>
        </p:nvSpPr>
        <p:spPr>
          <a:xfrm>
            <a:off x="7630154" y="3631344"/>
            <a:ext cx="142875" cy="142875"/>
          </a:xfrm>
          <a:prstGeom prst="ellipse">
            <a:avLst/>
          </a:prstGeom>
          <a:solidFill>
            <a:schemeClr val="bg1"/>
          </a:solidFill>
          <a:ln w="63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he-IL" dirty="0"/>
          </a:p>
        </p:txBody>
      </p:sp>
      <p:cxnSp>
        <p:nvCxnSpPr>
          <p:cNvPr id="53" name="Straight Connector 52"/>
          <p:cNvCxnSpPr>
            <a:stCxn id="42" idx="5"/>
            <a:endCxn id="52" idx="1"/>
          </p:cNvCxnSpPr>
          <p:nvPr/>
        </p:nvCxnSpPr>
        <p:spPr>
          <a:xfrm rot="16200000" flipH="1">
            <a:off x="6680535" y="2681724"/>
            <a:ext cx="613353" cy="132773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5400000" flipH="1" flipV="1">
            <a:off x="6379989" y="3309873"/>
            <a:ext cx="1214446" cy="0"/>
          </a:xfrm>
          <a:prstGeom prst="line">
            <a:avLst/>
          </a:prstGeom>
          <a:ln w="19050">
            <a:solidFill>
              <a:srgbClr val="C00000"/>
            </a:solidFill>
            <a:prstDash val="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 flipH="1" flipV="1">
            <a:off x="950701" y="3309873"/>
            <a:ext cx="1214446" cy="0"/>
          </a:xfrm>
          <a:prstGeom prst="line">
            <a:avLst/>
          </a:prstGeom>
          <a:ln w="19050">
            <a:solidFill>
              <a:srgbClr val="C00000"/>
            </a:solidFill>
            <a:prstDash val="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63" name="Rounded Rectangular Callout 62"/>
          <p:cNvSpPr/>
          <p:nvPr/>
        </p:nvSpPr>
        <p:spPr>
          <a:xfrm>
            <a:off x="486354" y="4202848"/>
            <a:ext cx="3214710" cy="1357322"/>
          </a:xfrm>
          <a:prstGeom prst="wedgeRoundRectCallout">
            <a:avLst>
              <a:gd name="adj1" fmla="val 33320"/>
              <a:gd name="adj2" fmla="val -7677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 smtClean="0">
                <a:solidFill>
                  <a:schemeClr val="tx1"/>
                </a:solidFill>
              </a:rPr>
              <a:t>T1 &lt; T2 by RTO =&gt;</a:t>
            </a:r>
          </a:p>
          <a:p>
            <a:pPr algn="ctr" rtl="0"/>
            <a:r>
              <a:rPr lang="en-US" dirty="0" smtClean="0">
                <a:solidFill>
                  <a:schemeClr val="tx1"/>
                </a:solidFill>
              </a:rPr>
              <a:t>T2 must read the last version of o2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4" name="Rounded Rectangular Callout 63"/>
          <p:cNvSpPr/>
          <p:nvPr/>
        </p:nvSpPr>
        <p:spPr>
          <a:xfrm>
            <a:off x="5415576" y="4202848"/>
            <a:ext cx="3214710" cy="1357322"/>
          </a:xfrm>
          <a:prstGeom prst="wedgeRoundRectCallout">
            <a:avLst>
              <a:gd name="adj1" fmla="val 21286"/>
              <a:gd name="adj2" fmla="val -74179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r>
              <a:rPr lang="en-US" dirty="0" smtClean="0">
                <a:solidFill>
                  <a:schemeClr val="tx1"/>
                </a:solidFill>
              </a:rPr>
              <a:t>T3 &lt; T1 by RTO =&gt;</a:t>
            </a:r>
          </a:p>
          <a:p>
            <a:pPr algn="ctr" rtl="0"/>
            <a:r>
              <a:rPr lang="en-US" dirty="0" smtClean="0">
                <a:solidFill>
                  <a:schemeClr val="tx1"/>
                </a:solidFill>
              </a:rPr>
              <a:t>T2 must read the previous version of o2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5" name="Left-Right Arrow 64"/>
          <p:cNvSpPr/>
          <p:nvPr/>
        </p:nvSpPr>
        <p:spPr>
          <a:xfrm>
            <a:off x="3558188" y="2488336"/>
            <a:ext cx="1643074" cy="35719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2843808" y="1916832"/>
            <a:ext cx="3429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/>
            <a:r>
              <a:rPr lang="en-US" dirty="0" smtClean="0"/>
              <a:t>T1 and T3 are disjoint access:</a:t>
            </a:r>
          </a:p>
          <a:p>
            <a:pPr algn="ctr" rtl="0"/>
            <a:r>
              <a:rPr lang="en-US" dirty="0" smtClean="0"/>
              <a:t>the runs are indistinguishable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/>
      <p:bldP spid="11" grpId="0" animBg="1"/>
      <p:bldP spid="12" grpId="0"/>
      <p:bldP spid="15" grpId="0" animBg="1"/>
      <p:bldP spid="16" grpId="0"/>
      <p:bldP spid="17" grpId="0"/>
      <p:bldP spid="33" grpId="0"/>
      <p:bldP spid="34" grpId="0"/>
      <p:bldP spid="35" grpId="0" animBg="1"/>
      <p:bldP spid="42" grpId="0" animBg="1"/>
      <p:bldP spid="43" grpId="0"/>
      <p:bldP spid="44" grpId="0"/>
      <p:bldP spid="45" grpId="0" animBg="1"/>
      <p:bldP spid="46" grpId="0"/>
      <p:bldP spid="47" grpId="0" animBg="1"/>
      <p:bldP spid="48" grpId="0"/>
      <p:bldP spid="49" grpId="0"/>
      <p:bldP spid="50" grpId="0"/>
      <p:bldP spid="51" grpId="0"/>
      <p:bldP spid="52" grpId="0" animBg="1"/>
      <p:bldP spid="63" grpId="0" animBg="1"/>
      <p:bldP spid="64" grpId="0" animBg="1"/>
      <p:bldP spid="65" grpId="0" animBg="1"/>
      <p:bldP spid="66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39970</TotalTime>
  <Words>688</Words>
  <Application>Microsoft Office PowerPoint</Application>
  <PresentationFormat>On-screen Show (4:3)</PresentationFormat>
  <Paragraphs>177</Paragraphs>
  <Slides>13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Civic</vt:lpstr>
      <vt:lpstr>On Maintaining Multiple Versions in STM</vt:lpstr>
      <vt:lpstr>Aborts in STM</vt:lpstr>
      <vt:lpstr>Multi-Versioning in STM</vt:lpstr>
      <vt:lpstr>Our contribution</vt:lpstr>
      <vt:lpstr>Permissiveness guarantees of multi-versioned STM</vt:lpstr>
      <vt:lpstr>GC Challenge of MV-permissiveness</vt:lpstr>
      <vt:lpstr>Space optimality is impossible – intuition</vt:lpstr>
      <vt:lpstr>Disjoint Access Parallelism</vt:lpstr>
      <vt:lpstr>DAP impossibility – proof intuition</vt:lpstr>
      <vt:lpstr>Useless Prefix (UP) GC – GC compromise</vt:lpstr>
      <vt:lpstr>UP-Multiversioning – concept</vt:lpstr>
      <vt:lpstr>UP-Multiversioning – concept</vt:lpstr>
      <vt:lpstr>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Maintaining Multiple Versions in Software Transactional Memory</dc:title>
  <cp:lastModifiedBy>user</cp:lastModifiedBy>
  <cp:revision>200</cp:revision>
  <dcterms:modified xsi:type="dcterms:W3CDTF">2010-07-29T13:13:37Z</dcterms:modified>
</cp:coreProperties>
</file>